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61" r:id="rId5"/>
    <p:sldId id="263" r:id="rId6"/>
    <p:sldId id="262" r:id="rId7"/>
    <p:sldId id="265" r:id="rId8"/>
    <p:sldId id="266" r:id="rId9"/>
    <p:sldId id="258" r:id="rId10"/>
    <p:sldId id="259" r:id="rId11"/>
    <p:sldId id="260" r:id="rId12"/>
    <p:sldId id="267" r:id="rId13"/>
    <p:sldId id="268" r:id="rId14"/>
    <p:sldId id="274" r:id="rId15"/>
    <p:sldId id="279" r:id="rId16"/>
    <p:sldId id="278" r:id="rId17"/>
    <p:sldId id="269" r:id="rId18"/>
    <p:sldId id="287" r:id="rId19"/>
    <p:sldId id="288" r:id="rId20"/>
    <p:sldId id="289" r:id="rId21"/>
    <p:sldId id="290" r:id="rId22"/>
    <p:sldId id="291" r:id="rId23"/>
    <p:sldId id="292" r:id="rId24"/>
    <p:sldId id="295" r:id="rId25"/>
    <p:sldId id="296" r:id="rId26"/>
    <p:sldId id="283" r:id="rId27"/>
    <p:sldId id="281" r:id="rId28"/>
    <p:sldId id="280" r:id="rId29"/>
    <p:sldId id="286" r:id="rId30"/>
    <p:sldId id="282" r:id="rId31"/>
    <p:sldId id="284" r:id="rId32"/>
    <p:sldId id="285" r:id="rId33"/>
    <p:sldId id="306" r:id="rId34"/>
    <p:sldId id="270" r:id="rId35"/>
    <p:sldId id="273" r:id="rId36"/>
    <p:sldId id="272" r:id="rId37"/>
    <p:sldId id="297" r:id="rId38"/>
    <p:sldId id="298" r:id="rId39"/>
    <p:sldId id="299" r:id="rId40"/>
    <p:sldId id="300" r:id="rId41"/>
    <p:sldId id="302" r:id="rId42"/>
    <p:sldId id="303" r:id="rId43"/>
    <p:sldId id="307" r:id="rId44"/>
    <p:sldId id="308" r:id="rId45"/>
    <p:sldId id="305" r:id="rId46"/>
    <p:sldId id="304" r:id="rId47"/>
    <p:sldId id="301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51" autoAdjust="0"/>
    <p:restoredTop sz="94660"/>
  </p:normalViewPr>
  <p:slideViewPr>
    <p:cSldViewPr snapToGrid="0">
      <p:cViewPr varScale="1">
        <p:scale>
          <a:sx n="99" d="100"/>
          <a:sy n="99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4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8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0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5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7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5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1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5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0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9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sights.hotjar.com/sites/2099447/playbacks/list?filters=%7b%22EQUAL%22:%7b%22visitor_uuid%22:%22b6f4cea5%22%7d%7d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지표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748032"/>
            <a:ext cx="3622432" cy="25418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자사 브랜드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73100" y="4633756"/>
            <a:ext cx="494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데스크탑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검색량이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영재관보다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높음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검색량은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떨어지는 편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문제점이 인지도인지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준비와의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연관도가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낮은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것인지 확인 필요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집행한 이벤트나 이슈가 있었나요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74" y="748032"/>
            <a:ext cx="4066932" cy="25486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8880" y="3430440"/>
            <a:ext cx="7065121" cy="767627"/>
            <a:chOff x="-1520482" y="3251124"/>
            <a:chExt cx="12464524" cy="1354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20482" y="4291073"/>
              <a:ext cx="12458700" cy="3143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95608" y="3251124"/>
              <a:ext cx="12439650" cy="99060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4069607" y="3618036"/>
            <a:ext cx="864894" cy="58003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27288" y="1394272"/>
            <a:ext cx="282474" cy="167679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3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키워드광고 집행 시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키워드 및 비용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64017"/>
              </p:ext>
            </p:extLst>
          </p:nvPr>
        </p:nvGraphicFramePr>
        <p:xfrm>
          <a:off x="1699898" y="4590072"/>
          <a:ext cx="5741290" cy="482585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53636357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352149630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008427787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2029667369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2063491264"/>
                    </a:ext>
                  </a:extLst>
                </a:gridCol>
              </a:tblGrid>
              <a:tr h="2907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 제안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검색 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예상클릭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</a:t>
                      </a:r>
                      <a:r>
                        <a:rPr 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cpc</a:t>
                      </a:r>
                      <a:endParaRPr 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월별 예상 소진 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71750"/>
                  </a:ext>
                </a:extLst>
              </a:tr>
              <a:tr h="1918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27,283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99,417</a:t>
                      </a:r>
                      <a:r>
                        <a:rPr lang="ko-KR" altLang="en-US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endParaRPr lang="en-US" altLang="ko-KR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3278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40925"/>
              </p:ext>
            </p:extLst>
          </p:nvPr>
        </p:nvGraphicFramePr>
        <p:xfrm>
          <a:off x="1699898" y="1062830"/>
          <a:ext cx="5741290" cy="3310919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633360563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444405236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18266693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517638571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3622168141"/>
                    </a:ext>
                  </a:extLst>
                </a:gridCol>
              </a:tblGrid>
              <a:tr h="3190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추천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 검색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총합계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32521"/>
                  </a:ext>
                </a:extLst>
              </a:tr>
              <a:tr h="469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검색어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 횟수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월별 예상 소진 비용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1428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올림피아드수학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4,257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1,753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43,825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912740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9,848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30,156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133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수학올림피아드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2,059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3,121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12,484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4973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2,518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6,396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18222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영재고준비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1,247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4,988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379659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영재고인강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65179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영재고학원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1823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34065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12021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영재고수학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10087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8,065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5516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영재학교준비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050975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999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60297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11046" y="451219"/>
            <a:ext cx="34972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경쟁사인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엘리하이에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키광도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넣을지에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여부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영재학교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영재교육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수학경시대회도 추가할까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초등수학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인강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유투엠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??????</a:t>
            </a:r>
          </a:p>
          <a:p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4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분석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2020-12-13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7628" y="2976585"/>
            <a:ext cx="775430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12/03-12/13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(30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이상 머무른 대상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경로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유입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82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868" y="6353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왜 누락이 발생하는지는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누락 발생 여부를 정확하게 모르겠으나 해결 진행 중입니다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캠페인의 사용자 수는 참고용으로만 부탁드립니다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.(7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-8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 속성 수정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4" y="591751"/>
            <a:ext cx="8859445" cy="841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3" y="1517547"/>
            <a:ext cx="8618677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066572" y="401870"/>
            <a:ext cx="193764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유심히 본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1" y="646486"/>
            <a:ext cx="1705651" cy="19369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44" y="875425"/>
            <a:ext cx="1717675" cy="195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76" y="1266367"/>
            <a:ext cx="1708292" cy="15524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152" y="3996678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3119800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2" y="3641414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3119800"/>
            <a:ext cx="7409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코치진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311980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579" y="1160279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231132" y="5845528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658" y="3996678"/>
            <a:ext cx="2613347" cy="12245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2189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256387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887675" y="401870"/>
            <a:ext cx="111654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 원인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24248" y="3119800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다음단계로버튼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82245" y="2992842"/>
            <a:ext cx="15359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체험신청혜택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17686" y="2992842"/>
            <a:ext cx="18982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패키지최하단체험신청버튼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82245" y="5718570"/>
            <a:ext cx="1176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체험신청메뉴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770061" y="5718570"/>
            <a:ext cx="1117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패키지비교버튼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8" y="817675"/>
            <a:ext cx="2455424" cy="205600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3" y="3995513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15" y="1485710"/>
            <a:ext cx="2191658" cy="9137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569" y="1654962"/>
            <a:ext cx="2730544" cy="85890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54" y="4384932"/>
            <a:ext cx="2037106" cy="5462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722" y="4303254"/>
            <a:ext cx="1992291" cy="11443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25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50148" y="401870"/>
            <a:ext cx="105407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무시된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52" y="2175802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4144860"/>
            <a:ext cx="10967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6" y="2032932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4144860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414486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1776" y="5638707"/>
            <a:ext cx="9941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코칭앱페이지 등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3" y="2072577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011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946840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64028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905404" y="401870"/>
            <a:ext cx="1098815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12566" y="4962866"/>
            <a:ext cx="31511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Exited page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signup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경우는 분명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보입니다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상담도 가능하면 체험권신청페이지에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장벽 낮출 수 있을 것이라 생각됩니다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66" y="787163"/>
            <a:ext cx="1507871" cy="26367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75" y="1261051"/>
            <a:ext cx="2492843" cy="19641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88" y="1002004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924248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44763" y="3572004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0021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동영상강의활용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56195" y="4988654"/>
            <a:ext cx="3356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아이디로 로그인 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입력이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귀찮은 부분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User ID: 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b6f4cea5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간단한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만들어도 될 것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같습니다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3284" y="4627188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번거로운 인증 문제 </a:t>
            </a:r>
            <a:endParaRPr lang="ko-KR" altLang="en-US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5226882" y="4627188"/>
            <a:ext cx="2481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체험권</a:t>
            </a:r>
            <a:r>
              <a:rPr lang="ko-KR" altLang="en-US" sz="1200" b="1" dirty="0" smtClean="0"/>
              <a:t> 신청 페이지에 대한 장벽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8724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4" y="562843"/>
            <a:ext cx="3580184" cy="2393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4" y="2956374"/>
            <a:ext cx="3580184" cy="2332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10599" y="599715"/>
            <a:ext cx="403187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카테고리 생성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신청페이지로 넘어가는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(1.17%)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96" y="2165190"/>
            <a:ext cx="2015745" cy="42851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3165" y="2956373"/>
            <a:ext cx="257694" cy="16097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06888" y="3499731"/>
            <a:ext cx="997526" cy="28255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66773" y="5724103"/>
            <a:ext cx="42146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02, 03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누를 수 있게 변경할지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누르는 경우 관련 페이지로 넘어가는 것이 가능하면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고관여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페이지에 도달하여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engagement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더 높아질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8566" y="5197334"/>
            <a:ext cx="5392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입시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클릭하는 버튼은 아니지만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물리올림피아드에 비해 영재고 입시에 대한 관심이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낮아보임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8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02" y="539501"/>
            <a:ext cx="4032538" cy="3494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943" y="539502"/>
            <a:ext cx="1477736" cy="34946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27667" y="435706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강의 활용 방법에 대한 낮은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 페이지를 하단으로 빼면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이탈율이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낮아 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21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9" y="1154340"/>
            <a:ext cx="7871917" cy="29525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8241" y="414873"/>
            <a:ext cx="216597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일 평균 신규 방문자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추정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772909" y="4164189"/>
            <a:ext cx="47159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사용자마다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분의 세션 시간이 있는데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것이 만료될 때 세션 수가 증가합니다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쿠키가 남아 있지 않은 방문자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방문을 합친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때도 증가하는 총 페이지 로드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87999" y="5316588"/>
            <a:ext cx="32657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현구매전환율 추정치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2%</a:t>
            </a: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</a:p>
          <a:p>
            <a:pPr marL="171450" indent="-171450" algn="r">
              <a:buFontTx/>
              <a:buChar char="-"/>
            </a:pP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 사이트 유입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꼴로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구매전환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94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57" y="590203"/>
            <a:ext cx="3296575" cy="38487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89" y="590203"/>
            <a:ext cx="1418733" cy="3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48" y="746327"/>
            <a:ext cx="3989552" cy="2545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746327"/>
            <a:ext cx="4018335" cy="2545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86" y="3380249"/>
            <a:ext cx="2196391" cy="30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6" y="664933"/>
            <a:ext cx="3767051" cy="2109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90" y="664933"/>
            <a:ext cx="3779589" cy="21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8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6" y="825298"/>
            <a:ext cx="4133763" cy="2350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868" y="825298"/>
            <a:ext cx="4079398" cy="2352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116" y="3280323"/>
            <a:ext cx="27241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69" y="1022466"/>
            <a:ext cx="3038512" cy="3457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31" y="1022466"/>
            <a:ext cx="1648338" cy="34570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0750" y="5168047"/>
            <a:ext cx="487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89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51" y="1015999"/>
            <a:ext cx="2367181" cy="3068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86" y="1015999"/>
            <a:ext cx="2396944" cy="30680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15688" y="5658498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1015999"/>
            <a:ext cx="3599511" cy="30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광고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3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4" y="713632"/>
            <a:ext cx="3742909" cy="3978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61" y="713632"/>
            <a:ext cx="3793832" cy="2291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3198" y="569703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- 1~5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진입 목표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지나면서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입찰가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조정을 통해 비용 최소화 예정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63198" y="4973756"/>
            <a:ext cx="617020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유효 키워드에 진입</a:t>
            </a:r>
            <a:endParaRPr lang="en-US" altLang="ko-KR" sz="11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‘CMS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키워드에서 제외되었습니다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539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8136" y="5266547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사진으로도 나오면 더 유입이 많아질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책이나 사람을 활용한 사진이 있다면 공유 부탁드립니다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98" y="523073"/>
            <a:ext cx="2499553" cy="15708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2" y="554068"/>
            <a:ext cx="2323147" cy="3656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38" y="546369"/>
            <a:ext cx="2376961" cy="38616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07064" y="1730995"/>
            <a:ext cx="2232182" cy="36291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37127" y="2679134"/>
            <a:ext cx="2232182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34611" y="1211435"/>
            <a:ext cx="2290154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6781" y="4772608"/>
            <a:ext cx="512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경우 텍스트가 들어간 경우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네이버측에서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심사를 거절하므로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내 강의와 교재 사진을 사용하였습니다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5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하위소재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84" y="897948"/>
            <a:ext cx="6059718" cy="11636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763" y="4160670"/>
            <a:ext cx="5120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소재 중 가장 낮은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소재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ad1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ad6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으로 변경 업데이트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84" y="2690638"/>
            <a:ext cx="6059718" cy="1100953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4041688" y="2172436"/>
            <a:ext cx="507076" cy="4073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9956" y="763408"/>
            <a:ext cx="7633906" cy="315883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2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방문자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" y="809565"/>
            <a:ext cx="8377732" cy="1386731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880645" y="1461928"/>
            <a:ext cx="1226648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412756" y="1677372"/>
            <a:ext cx="162427" cy="162427"/>
          </a:xfrm>
          <a:prstGeom prst="ellipse">
            <a:avLst/>
          </a:prstGeom>
          <a:solidFill>
            <a:srgbClr val="C00000">
              <a:alpha val="10000"/>
            </a:srgb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1677" y="2281807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대비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3-5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상반기 신규 방문자가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증가를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677" y="3819115"/>
            <a:ext cx="51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사이의 데이터가 남아 있지 않음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8" y="2553957"/>
            <a:ext cx="6493987" cy="1239229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969809" y="2876861"/>
            <a:ext cx="1345391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시험일이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월로 연기됨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9809" y="3092305"/>
            <a:ext cx="910836" cy="37696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77" y="4091265"/>
            <a:ext cx="7893693" cy="17389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57392" y="5856151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신규 방문자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0336" y="5281976"/>
            <a:ext cx="6726957" cy="24170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26340" y="610237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변화 없이 유지 중인</a:t>
            </a:r>
          </a:p>
          <a:p>
            <a:pPr algn="r"/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년과 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추이</a:t>
            </a:r>
            <a:endParaRPr lang="en-US" altLang="ko-KR" sz="14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및 가설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490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50" y="566981"/>
            <a:ext cx="6288616" cy="48602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37420" y="401870"/>
            <a:ext cx="5166799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페이지가 없으면 아래 페이지까지 적극적으로 탐색 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95950" y="6265329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206913" y="5497378"/>
            <a:ext cx="3010785" cy="536788"/>
            <a:chOff x="995950" y="5251421"/>
            <a:chExt cx="4623454" cy="8243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950" y="5485179"/>
              <a:ext cx="2171700" cy="5905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7650" y="5251421"/>
              <a:ext cx="2451754" cy="73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31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4" y="832757"/>
            <a:ext cx="6773778" cy="50816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14876" y="401870"/>
            <a:ext cx="4389343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입력란이 줄어들면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 상단에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양해문구를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넣으면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03768" y="6431583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45" y="5470948"/>
            <a:ext cx="1441997" cy="645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2" y="5267737"/>
            <a:ext cx="1889740" cy="823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03767" y="2598925"/>
            <a:ext cx="4623455" cy="709540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7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38" y="2131658"/>
            <a:ext cx="6484820" cy="24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20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594311" y="401870"/>
            <a:ext cx="340990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높이면 구매전환수가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23" y="1613220"/>
            <a:ext cx="6990531" cy="41625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저조한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미션참여율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80831" y="528536"/>
            <a:ext cx="5006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높이는 인적자원 대체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활용할 수 있지 않을까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 진행 예정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77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96629" y="401870"/>
            <a:ext cx="430759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:＇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패키지를 만들면 패키지 구매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1" y="1311872"/>
            <a:ext cx="3930516" cy="22874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패키지에 대한 유입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 만들기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999445"/>
            <a:ext cx="4105638" cy="2599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543" y="3732360"/>
            <a:ext cx="4059911" cy="26391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5571" y="4682580"/>
            <a:ext cx="40468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대한 높은 관심도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따른 수강신청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명확한 커리큘럼을 만들어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커리큘럼을 통째로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있도록 만드는 방식으로 활용 가능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5570" y="5579507"/>
            <a:ext cx="404689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소요 될 예정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후순위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실장님과 논의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2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9" y="942791"/>
            <a:ext cx="3557030" cy="22769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866953"/>
            <a:ext cx="2023851" cy="24286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및 인지도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10243" y="5146334"/>
            <a:ext cx="6170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친구와 함께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수강권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할인 혜택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25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보고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2020-12-16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7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6164" y="2612548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타겟 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45-54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사용자의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41%</a:t>
            </a: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타겟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35-44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증가를 위한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2" y="611541"/>
            <a:ext cx="2597322" cy="1791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7" y="3106395"/>
            <a:ext cx="9004219" cy="9610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6164" y="4307392"/>
            <a:ext cx="61702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신규사용자보다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비율이 높다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번 사이트에 방문한 고객을 재유입 시킬 방법이 유효할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792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6164" y="4517063"/>
            <a:ext cx="40602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필터링하기 위해 대기시간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설정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동안 추가 이벤트가 없는 경우 자동 메시지 전송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고객님 제외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선생님들이 도와드릴게요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클릭하시면 간편하게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상담받으실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있습니다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:)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9" y="687256"/>
            <a:ext cx="5426908" cy="3300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12" y="903607"/>
            <a:ext cx="2562393" cy="4102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543" y="4082766"/>
            <a:ext cx="3949841" cy="2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액션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4" y="514423"/>
            <a:ext cx="8132277" cy="36064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26947" y="2760653"/>
            <a:ext cx="3671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내에서 각각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3658" y="4172351"/>
            <a:ext cx="35380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각각 </a:t>
            </a:r>
            <a:r>
              <a:rPr lang="en-US" altLang="ko-KR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 </a:t>
            </a:r>
            <a:endParaRPr lang="en-US" altLang="ko-KR" sz="1000" strike="sngStrike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지표니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무시해도 좋습니다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49575" y="2702772"/>
            <a:ext cx="577372" cy="580112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55354" y="3469136"/>
            <a:ext cx="577372" cy="627731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49575" y="3266365"/>
            <a:ext cx="577372" cy="209618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6389" y="3252500"/>
            <a:ext cx="36719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조회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9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347995" y="401870"/>
            <a:ext cx="1656224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바우처 도착하면 결제 예정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6164" y="3901219"/>
            <a:ext cx="406023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검색으로 유입된 경우 무료체험 신청이 가능하다는 사실 모를 수 있기 때문에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알려주어 체험신청으로 유도 목적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이탈률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감소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유료캠페인으로 유입된 고객 대상으로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분이 지나면 메시지 발송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체험권신청완료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첫줄을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긍정적인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워딩으로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작성만으로도 신청이 가능하다는 것을 어필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넣는 부분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체험신청페이지로 바로 넘어갈 수 있도록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24" y="652311"/>
            <a:ext cx="5615133" cy="29206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71" y="913920"/>
            <a:ext cx="3486150" cy="3609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90" y="3709408"/>
            <a:ext cx="4340670" cy="24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9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치킨이벤트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61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촬영된 사진 상세페이지에 삽입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6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41" y="636416"/>
            <a:ext cx="5412415" cy="1056817"/>
          </a:xfrm>
          <a:prstGeom prst="rect">
            <a:avLst/>
          </a:prstGeom>
        </p:spPr>
      </p:pic>
      <p:sp>
        <p:nvSpPr>
          <p:cNvPr id="6" name="AutoShape 2" descr="https://s3-us-west-2.amazonaws.com/secure.notion-static.com/6c0b5fad-71cb-4445-b4c5-a95c00584270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19" y="1549389"/>
            <a:ext cx="3937312" cy="22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43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5" y="654070"/>
            <a:ext cx="4459254" cy="15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5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00934" y="79751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사진이 포함된 후기의 리얼리티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7" y="1608647"/>
            <a:ext cx="3735769" cy="3684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34" y="1170665"/>
            <a:ext cx="3607605" cy="504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2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00934" y="79751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평점과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만족도점수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수치화 가능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숫자로 제안 가능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부분은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설탭처럼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설문결과로도 커버 가능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19" y="1415282"/>
            <a:ext cx="4273839" cy="4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99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유입량 증가를 위한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6164" y="552465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여전히 페이스북 사용비율 높은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4050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 페이지를 활용한 노출로 인지도 증대 예상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45" y="1287148"/>
            <a:ext cx="4607694" cy="2819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" y="1042532"/>
            <a:ext cx="3329484" cy="3134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574" y="4604821"/>
            <a:ext cx="1641897" cy="181390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52035" y="4604822"/>
            <a:ext cx="5701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07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724308"/>
            <a:ext cx="7066419" cy="13181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64079" y="2323436"/>
            <a:ext cx="55597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설정되어 있는 목표 리스트입니다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체험권신청페이지에 도달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목표와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신청서를 제출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목표가 설정되었습니다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85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6" y="873631"/>
            <a:ext cx="8871635" cy="33220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00718" y="4748109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유료광고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cpc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오가닉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블로그 등을 통한 광고캠페인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 보게 될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UTM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코드가 활용된 부분이 여기입니다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캠페인명이자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메서드라고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생각하시면 쉬울 것 같습니다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상세한 분류는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lcb_renewalevent_20201203 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이최비카페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리뉴얼이벤트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집행날짜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78492" y="3072499"/>
            <a:ext cx="2725727" cy="112320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09865" y="4200908"/>
            <a:ext cx="29184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목표를 설정 해 두긴 했는데 이게 달성 시 어떻게 뜨는지 모르겠네요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57916" y="3072499"/>
            <a:ext cx="2459665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8977" y="3962399"/>
            <a:ext cx="1438940" cy="233305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5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5" y="974439"/>
            <a:ext cx="8062006" cy="3697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322375" y="4890864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설정해둔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개요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보고서를 확인하는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시작한 캠페인이라 적용에는 시간이 걸리는 것 같네요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 할 수 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효과 측정 시 필요한 지표입니다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12113" y="2346785"/>
            <a:ext cx="1393373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83085" y="1946675"/>
            <a:ext cx="2703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시에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페이지에 도달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0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99857" y="324433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검색 추이 분석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43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726340" y="509711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타임라인을 따르는 경우</a:t>
            </a:r>
            <a:endParaRPr lang="en-US" altLang="ko-KR" sz="14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표시된 시기에서 신규 방문자의 증가 기대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AutoShape 2" descr="https://s3-us-west-2.amazonaws.com/secure.notion-static.com/e1f58154-9b4e-4aa3-83ab-9f74621ffd9a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3646770"/>
            <a:ext cx="3408919" cy="21293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8463" y="5797627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 연기로 인해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26341" y="401870"/>
            <a:ext cx="0" cy="6156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64" y="587653"/>
            <a:ext cx="3392256" cy="23959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8464" y="3102654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영재고준비와 관련한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급증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8463" y="3431326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KMO 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60" y="704709"/>
            <a:ext cx="4069477" cy="251230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03740" y="1187627"/>
            <a:ext cx="483409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31552" y="3913331"/>
            <a:ext cx="815388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554" y="1014281"/>
            <a:ext cx="590814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09376" y="1014281"/>
            <a:ext cx="937697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37936" y="3281937"/>
            <a:ext cx="34972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영재고준비시기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~8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44760" y="496869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CMS</a:t>
            </a:r>
            <a:r>
              <a:rPr lang="ko-KR" altLang="en-US" sz="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3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1391</TotalTime>
  <Words>1504</Words>
  <Application>Microsoft Office PowerPoint</Application>
  <PresentationFormat>화면 슬라이드 쇼(4:3)</PresentationFormat>
  <Paragraphs>322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4" baseType="lpstr">
      <vt:lpstr>나눔바른고딕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</dc:creator>
  <cp:lastModifiedBy>Chan</cp:lastModifiedBy>
  <cp:revision>74</cp:revision>
  <dcterms:created xsi:type="dcterms:W3CDTF">2020-12-03T05:45:28Z</dcterms:created>
  <dcterms:modified xsi:type="dcterms:W3CDTF">2020-12-20T12:05:39Z</dcterms:modified>
</cp:coreProperties>
</file>